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351" r:id="rId2"/>
    <p:sldId id="555" r:id="rId3"/>
    <p:sldId id="257" r:id="rId4"/>
    <p:sldId id="258" r:id="rId5"/>
    <p:sldId id="259" r:id="rId6"/>
    <p:sldId id="260" r:id="rId7"/>
    <p:sldId id="263" r:id="rId8"/>
    <p:sldId id="547" r:id="rId9"/>
    <p:sldId id="262" r:id="rId10"/>
    <p:sldId id="264" r:id="rId11"/>
    <p:sldId id="265" r:id="rId12"/>
    <p:sldId id="266" r:id="rId13"/>
    <p:sldId id="267" r:id="rId14"/>
    <p:sldId id="268" r:id="rId15"/>
    <p:sldId id="270" r:id="rId16"/>
    <p:sldId id="533" r:id="rId17"/>
    <p:sldId id="276" r:id="rId18"/>
    <p:sldId id="269" r:id="rId19"/>
    <p:sldId id="272" r:id="rId20"/>
    <p:sldId id="271" r:id="rId21"/>
    <p:sldId id="275" r:id="rId22"/>
    <p:sldId id="273" r:id="rId23"/>
    <p:sldId id="280" r:id="rId24"/>
    <p:sldId id="281" r:id="rId25"/>
    <p:sldId id="277" r:id="rId26"/>
    <p:sldId id="342" r:id="rId27"/>
    <p:sldId id="346" r:id="rId28"/>
    <p:sldId id="347" r:id="rId29"/>
    <p:sldId id="348" r:id="rId30"/>
    <p:sldId id="352" r:id="rId31"/>
    <p:sldId id="532" r:id="rId32"/>
    <p:sldId id="279" r:id="rId33"/>
    <p:sldId id="534" r:id="rId34"/>
    <p:sldId id="283" r:id="rId35"/>
    <p:sldId id="284" r:id="rId36"/>
    <p:sldId id="285" r:id="rId37"/>
    <p:sldId id="286" r:id="rId38"/>
    <p:sldId id="537" r:id="rId39"/>
    <p:sldId id="538" r:id="rId40"/>
    <p:sldId id="304" r:id="rId41"/>
    <p:sldId id="291" r:id="rId42"/>
    <p:sldId id="293" r:id="rId43"/>
    <p:sldId id="548" r:id="rId44"/>
    <p:sldId id="552" r:id="rId45"/>
    <p:sldId id="527" r:id="rId46"/>
    <p:sldId id="556" r:id="rId47"/>
    <p:sldId id="55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94982" autoAdjust="0"/>
  </p:normalViewPr>
  <p:slideViewPr>
    <p:cSldViewPr>
      <p:cViewPr varScale="1">
        <p:scale>
          <a:sx n="67" d="100"/>
          <a:sy n="67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85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715221-F15B-47BC-B03B-F7BCF59142D2}" type="doc">
      <dgm:prSet loTypeId="urn:microsoft.com/office/officeart/2005/8/layout/h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358ED57-C385-4168-9ECE-E2D791BCC0D8}">
      <dgm:prSet phldrT="[Text]" custT="1"/>
      <dgm:sp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16200000" scaled="0"/>
        </a:gradFill>
      </dgm:spPr>
      <dgm:t>
        <a:bodyPr/>
        <a:lstStyle/>
        <a:p>
          <a:r>
            <a:rPr lang="en-IN" sz="4000" dirty="0" err="1" smtClean="0">
              <a:solidFill>
                <a:srgbClr val="FFFF00"/>
              </a:solidFill>
            </a:rPr>
            <a:t>Meng</a:t>
          </a:r>
          <a:r>
            <a:rPr lang="en-IN" sz="4000" dirty="0" smtClean="0">
              <a:solidFill>
                <a:srgbClr val="FFFF00"/>
              </a:solidFill>
            </a:rPr>
            <a:t> 1999</a:t>
          </a:r>
          <a:endParaRPr lang="en-IN" sz="4000" dirty="0">
            <a:solidFill>
              <a:srgbClr val="FFFF00"/>
            </a:solidFill>
          </a:endParaRPr>
        </a:p>
      </dgm:t>
    </dgm:pt>
    <dgm:pt modelId="{BDB84265-C964-4DAD-AAC5-91BC485C4463}" type="parTrans" cxnId="{0743FC47-E590-4A7E-B7E5-F210D319697E}">
      <dgm:prSet/>
      <dgm:spPr/>
      <dgm:t>
        <a:bodyPr/>
        <a:lstStyle/>
        <a:p>
          <a:endParaRPr lang="en-IN"/>
        </a:p>
      </dgm:t>
    </dgm:pt>
    <dgm:pt modelId="{5FED4969-3E7D-4029-88A9-F7DC4298D158}" type="sibTrans" cxnId="{0743FC47-E590-4A7E-B7E5-F210D319697E}">
      <dgm:prSet/>
      <dgm:spPr/>
      <dgm:t>
        <a:bodyPr/>
        <a:lstStyle/>
        <a:p>
          <a:endParaRPr lang="en-IN"/>
        </a:p>
      </dgm:t>
    </dgm:pt>
    <dgm:pt modelId="{475D0EC2-67BB-423D-9FBC-2285AA4D388D}">
      <dgm:prSet phldrT="[Text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n-IN" b="1" dirty="0" smtClean="0">
              <a:solidFill>
                <a:srgbClr val="7030A0"/>
              </a:solidFill>
            </a:rPr>
            <a:t>Gingival abscess</a:t>
          </a:r>
          <a:endParaRPr lang="en-IN" b="1" dirty="0">
            <a:solidFill>
              <a:srgbClr val="7030A0"/>
            </a:solidFill>
          </a:endParaRPr>
        </a:p>
      </dgm:t>
    </dgm:pt>
    <dgm:pt modelId="{9C0B1E81-56EC-4189-89CC-52C8885BB282}" type="parTrans" cxnId="{CBFB118D-D89C-445D-82B4-4FE4415F1F02}">
      <dgm:prSet/>
      <dgm:spPr/>
      <dgm:t>
        <a:bodyPr/>
        <a:lstStyle/>
        <a:p>
          <a:endParaRPr lang="en-IN"/>
        </a:p>
      </dgm:t>
    </dgm:pt>
    <dgm:pt modelId="{7E966B94-5106-4EE7-AA9B-FEEA02B181C0}" type="sibTrans" cxnId="{CBFB118D-D89C-445D-82B4-4FE4415F1F02}">
      <dgm:prSet/>
      <dgm:spPr/>
      <dgm:t>
        <a:bodyPr/>
        <a:lstStyle/>
        <a:p>
          <a:endParaRPr lang="en-IN"/>
        </a:p>
      </dgm:t>
    </dgm:pt>
    <dgm:pt modelId="{FCF7CBF8-C4DB-4638-8F02-0DAE6A549E5A}">
      <dgm:prSet phldrT="[Text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n-IN" b="1" dirty="0" smtClean="0">
              <a:solidFill>
                <a:srgbClr val="7030A0"/>
              </a:solidFill>
            </a:rPr>
            <a:t>Periodontal abscess</a:t>
          </a:r>
          <a:endParaRPr lang="en-IN" b="1" dirty="0">
            <a:solidFill>
              <a:srgbClr val="7030A0"/>
            </a:solidFill>
          </a:endParaRPr>
        </a:p>
      </dgm:t>
    </dgm:pt>
    <dgm:pt modelId="{89C3E40A-819B-4827-BC71-200F9F2B260D}" type="parTrans" cxnId="{98CE2C2C-4E37-42E8-942B-C258A63FD25C}">
      <dgm:prSet/>
      <dgm:spPr/>
      <dgm:t>
        <a:bodyPr/>
        <a:lstStyle/>
        <a:p>
          <a:endParaRPr lang="en-IN"/>
        </a:p>
      </dgm:t>
    </dgm:pt>
    <dgm:pt modelId="{773A7F3C-A87D-4B24-865F-1E6EF57299C4}" type="sibTrans" cxnId="{98CE2C2C-4E37-42E8-942B-C258A63FD25C}">
      <dgm:prSet/>
      <dgm:spPr/>
      <dgm:t>
        <a:bodyPr/>
        <a:lstStyle/>
        <a:p>
          <a:endParaRPr lang="en-IN"/>
        </a:p>
      </dgm:t>
    </dgm:pt>
    <dgm:pt modelId="{519823B0-417D-4B44-92B3-8B0D3F617793}">
      <dgm:prSet phldrT="[Text]"/>
      <dgm:spPr>
        <a:gradFill rotWithShape="0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</dgm:spPr>
      <dgm:t>
        <a:bodyPr/>
        <a:lstStyle/>
        <a:p>
          <a:r>
            <a:rPr lang="en-IN" b="1" dirty="0" err="1" smtClean="0">
              <a:solidFill>
                <a:srgbClr val="7030A0"/>
              </a:solidFill>
            </a:rPr>
            <a:t>Pericoronal</a:t>
          </a:r>
          <a:r>
            <a:rPr lang="en-IN" b="1" dirty="0" smtClean="0">
              <a:solidFill>
                <a:srgbClr val="7030A0"/>
              </a:solidFill>
            </a:rPr>
            <a:t> abscess</a:t>
          </a:r>
          <a:endParaRPr lang="en-IN" b="1" dirty="0">
            <a:solidFill>
              <a:srgbClr val="7030A0"/>
            </a:solidFill>
          </a:endParaRPr>
        </a:p>
      </dgm:t>
    </dgm:pt>
    <dgm:pt modelId="{E0308555-44F2-485F-8F9E-A118212C745D}" type="parTrans" cxnId="{3AB7FBDE-2043-483F-B149-31B103DE4B89}">
      <dgm:prSet/>
      <dgm:spPr/>
      <dgm:t>
        <a:bodyPr/>
        <a:lstStyle/>
        <a:p>
          <a:endParaRPr lang="en-IN"/>
        </a:p>
      </dgm:t>
    </dgm:pt>
    <dgm:pt modelId="{FB6F9E86-A093-453A-9C68-B1A8EBA682F7}" type="sibTrans" cxnId="{3AB7FBDE-2043-483F-B149-31B103DE4B89}">
      <dgm:prSet/>
      <dgm:spPr/>
      <dgm:t>
        <a:bodyPr/>
        <a:lstStyle/>
        <a:p>
          <a:endParaRPr lang="en-IN"/>
        </a:p>
      </dgm:t>
    </dgm:pt>
    <dgm:pt modelId="{3CDA9EF0-7C59-40AA-9AA8-9B2FF36565B8}" type="pres">
      <dgm:prSet presAssocID="{31715221-F15B-47BC-B03B-F7BCF59142D2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4A3767C-AE45-4199-98D6-2E4CE9C6CEDD}" type="pres">
      <dgm:prSet presAssocID="{2358ED57-C385-4168-9ECE-E2D791BCC0D8}" presName="roof" presStyleLbl="dkBgShp" presStyleIdx="0" presStyleCnt="2"/>
      <dgm:spPr/>
      <dgm:t>
        <a:bodyPr/>
        <a:lstStyle/>
        <a:p>
          <a:endParaRPr lang="en-IN"/>
        </a:p>
      </dgm:t>
    </dgm:pt>
    <dgm:pt modelId="{39A89028-0E12-4511-9AE3-A66589A94A4D}" type="pres">
      <dgm:prSet presAssocID="{2358ED57-C385-4168-9ECE-E2D791BCC0D8}" presName="pillars" presStyleCnt="0"/>
      <dgm:spPr/>
    </dgm:pt>
    <dgm:pt modelId="{652B0896-D7CA-4F95-8DB2-CDB21AB292A2}" type="pres">
      <dgm:prSet presAssocID="{2358ED57-C385-4168-9ECE-E2D791BCC0D8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B1EA7EA-DD8E-4257-BA69-2C936D168DCA}" type="pres">
      <dgm:prSet presAssocID="{FCF7CBF8-C4DB-4638-8F02-0DAE6A549E5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C30A7B1-52FA-4044-A828-A49F2022FFFF}" type="pres">
      <dgm:prSet presAssocID="{519823B0-417D-4B44-92B3-8B0D3F617793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1DF2352-E606-4E9B-8071-DAD050699112}" type="pres">
      <dgm:prSet presAssocID="{2358ED57-C385-4168-9ECE-E2D791BCC0D8}" presName="base" presStyleLbl="dkBgShp" presStyleIdx="1" presStyleCnt="2"/>
      <dgm:spPr>
        <a:pattFill prst="lgCheck">
          <a:fgClr>
            <a:srgbClr val="FF0066"/>
          </a:fgClr>
          <a:bgClr>
            <a:schemeClr val="bg1"/>
          </a:bgClr>
        </a:pattFill>
      </dgm:spPr>
    </dgm:pt>
  </dgm:ptLst>
  <dgm:cxnLst>
    <dgm:cxn modelId="{3AB7FBDE-2043-483F-B149-31B103DE4B89}" srcId="{2358ED57-C385-4168-9ECE-E2D791BCC0D8}" destId="{519823B0-417D-4B44-92B3-8B0D3F617793}" srcOrd="2" destOrd="0" parTransId="{E0308555-44F2-485F-8F9E-A118212C745D}" sibTransId="{FB6F9E86-A093-453A-9C68-B1A8EBA682F7}"/>
    <dgm:cxn modelId="{62A98C55-9872-44E1-A1D0-C0E7BFB0A63D}" type="presOf" srcId="{FCF7CBF8-C4DB-4638-8F02-0DAE6A549E5A}" destId="{1B1EA7EA-DD8E-4257-BA69-2C936D168DCA}" srcOrd="0" destOrd="0" presId="urn:microsoft.com/office/officeart/2005/8/layout/hList3"/>
    <dgm:cxn modelId="{404105A3-19D8-4207-B13B-442649984542}" type="presOf" srcId="{475D0EC2-67BB-423D-9FBC-2285AA4D388D}" destId="{652B0896-D7CA-4F95-8DB2-CDB21AB292A2}" srcOrd="0" destOrd="0" presId="urn:microsoft.com/office/officeart/2005/8/layout/hList3"/>
    <dgm:cxn modelId="{0743FC47-E590-4A7E-B7E5-F210D319697E}" srcId="{31715221-F15B-47BC-B03B-F7BCF59142D2}" destId="{2358ED57-C385-4168-9ECE-E2D791BCC0D8}" srcOrd="0" destOrd="0" parTransId="{BDB84265-C964-4DAD-AAC5-91BC485C4463}" sibTransId="{5FED4969-3E7D-4029-88A9-F7DC4298D158}"/>
    <dgm:cxn modelId="{7F225B5F-5FBF-408A-B94D-8529B419846F}" type="presOf" srcId="{2358ED57-C385-4168-9ECE-E2D791BCC0D8}" destId="{E4A3767C-AE45-4199-98D6-2E4CE9C6CEDD}" srcOrd="0" destOrd="0" presId="urn:microsoft.com/office/officeart/2005/8/layout/hList3"/>
    <dgm:cxn modelId="{8E9FA5D1-49BD-4393-A8BB-D3597A91F426}" type="presOf" srcId="{31715221-F15B-47BC-B03B-F7BCF59142D2}" destId="{3CDA9EF0-7C59-40AA-9AA8-9B2FF36565B8}" srcOrd="0" destOrd="0" presId="urn:microsoft.com/office/officeart/2005/8/layout/hList3"/>
    <dgm:cxn modelId="{98CE2C2C-4E37-42E8-942B-C258A63FD25C}" srcId="{2358ED57-C385-4168-9ECE-E2D791BCC0D8}" destId="{FCF7CBF8-C4DB-4638-8F02-0DAE6A549E5A}" srcOrd="1" destOrd="0" parTransId="{89C3E40A-819B-4827-BC71-200F9F2B260D}" sibTransId="{773A7F3C-A87D-4B24-865F-1E6EF57299C4}"/>
    <dgm:cxn modelId="{E189C677-F64B-41E6-8811-F81FB2C84D43}" type="presOf" srcId="{519823B0-417D-4B44-92B3-8B0D3F617793}" destId="{7C30A7B1-52FA-4044-A828-A49F2022FFFF}" srcOrd="0" destOrd="0" presId="urn:microsoft.com/office/officeart/2005/8/layout/hList3"/>
    <dgm:cxn modelId="{CBFB118D-D89C-445D-82B4-4FE4415F1F02}" srcId="{2358ED57-C385-4168-9ECE-E2D791BCC0D8}" destId="{475D0EC2-67BB-423D-9FBC-2285AA4D388D}" srcOrd="0" destOrd="0" parTransId="{9C0B1E81-56EC-4189-89CC-52C8885BB282}" sibTransId="{7E966B94-5106-4EE7-AA9B-FEEA02B181C0}"/>
    <dgm:cxn modelId="{97ABF647-E828-46E4-9F92-EFAEFECD08EE}" type="presParOf" srcId="{3CDA9EF0-7C59-40AA-9AA8-9B2FF36565B8}" destId="{E4A3767C-AE45-4199-98D6-2E4CE9C6CEDD}" srcOrd="0" destOrd="0" presId="urn:microsoft.com/office/officeart/2005/8/layout/hList3"/>
    <dgm:cxn modelId="{EBC32A77-6A3E-4761-97F9-72497FD9C0EB}" type="presParOf" srcId="{3CDA9EF0-7C59-40AA-9AA8-9B2FF36565B8}" destId="{39A89028-0E12-4511-9AE3-A66589A94A4D}" srcOrd="1" destOrd="0" presId="urn:microsoft.com/office/officeart/2005/8/layout/hList3"/>
    <dgm:cxn modelId="{B3EC03CA-E4B7-491B-9E32-2FF9E2718ABA}" type="presParOf" srcId="{39A89028-0E12-4511-9AE3-A66589A94A4D}" destId="{652B0896-D7CA-4F95-8DB2-CDB21AB292A2}" srcOrd="0" destOrd="0" presId="urn:microsoft.com/office/officeart/2005/8/layout/hList3"/>
    <dgm:cxn modelId="{B52A49F2-0682-45D5-A091-B214D5C496AC}" type="presParOf" srcId="{39A89028-0E12-4511-9AE3-A66589A94A4D}" destId="{1B1EA7EA-DD8E-4257-BA69-2C936D168DCA}" srcOrd="1" destOrd="0" presId="urn:microsoft.com/office/officeart/2005/8/layout/hList3"/>
    <dgm:cxn modelId="{E849EF7B-BCCC-4C00-928F-599BD54ACC4A}" type="presParOf" srcId="{39A89028-0E12-4511-9AE3-A66589A94A4D}" destId="{7C30A7B1-52FA-4044-A828-A49F2022FFFF}" srcOrd="2" destOrd="0" presId="urn:microsoft.com/office/officeart/2005/8/layout/hList3"/>
    <dgm:cxn modelId="{6C6F2516-E387-490F-8D37-7C88541D53F5}" type="presParOf" srcId="{3CDA9EF0-7C59-40AA-9AA8-9B2FF36565B8}" destId="{A1DF2352-E606-4E9B-8071-DAD05069911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DA74B-BDAE-4D9F-8853-9D997C4DAF57}" type="datetimeFigureOut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FDB128-6CF7-4060-9FA0-CECB045CDBB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02451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sz="1200" b="1" dirty="0" smtClean="0"/>
              <a:t>. 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FDB128-6CF7-4060-9FA0-CECB045CDBB4}" type="slidenum">
              <a:rPr lang="en-IN" smtClean="0"/>
              <a:pPr/>
              <a:t>24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760F2-052E-43B3-B341-072D8FC77988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2082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8313F-5FE4-4DE3-B1D2-143E4075C6FE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07570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B0C84-6711-48BD-9E56-7F6C55E736DC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2630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2C811-FA47-4565-A744-E9DE423E9739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759416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A4FCE-93D8-4297-867F-92675F008BBB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6155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A062-E0FF-4E38-836D-60B3822503F7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58219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D4665-2DD0-448F-A9DF-95E6701775F5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24469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D7FB-C663-4F75-BA71-02C8E60E9E54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6252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54E35-0935-46C1-A897-2EA570F70092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41019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D6432-46FD-4399-BDCA-DE179CB00DB1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9701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23F9B4-3DBB-4F28-AC6D-A73C012F6238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61479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AD2137-4362-4F1F-B1CC-A6434A617C97}" type="datetime1">
              <a:rPr lang="en-IN" smtClean="0"/>
              <a:pPr/>
              <a:t>16/02/2023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7502D-4500-4161-A94F-C02DC09608B1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2544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2857496"/>
            <a:ext cx="7772400" cy="1184273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002060"/>
                </a:solidFill>
              </a:rPr>
              <a:t>GINGIVAL ENLARGEMENT</a:t>
            </a:r>
            <a:endParaRPr lang="en-IN" sz="4000" b="1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</a:t>
            </a:fld>
            <a:endParaRPr lang="en-IN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2040" y="4653136"/>
            <a:ext cx="3632448" cy="17526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algn="r"/>
            <a:r>
              <a:rPr lang="en-IN" sz="2800" i="1" dirty="0" smtClean="0">
                <a:solidFill>
                  <a:srgbClr val="0070C0"/>
                </a:solidFill>
              </a:rPr>
              <a:t>Dr PUSHPENDRA YADAV</a:t>
            </a:r>
          </a:p>
          <a:p>
            <a:pPr algn="r"/>
            <a:r>
              <a:rPr lang="en-IN" sz="2800" i="1" dirty="0" smtClean="0">
                <a:solidFill>
                  <a:srgbClr val="0070C0"/>
                </a:solidFill>
              </a:rPr>
              <a:t>Senior Lecturer</a:t>
            </a:r>
          </a:p>
          <a:p>
            <a:pPr algn="r"/>
            <a:r>
              <a:rPr lang="en-IN" sz="2800" i="1" dirty="0" err="1" smtClean="0">
                <a:solidFill>
                  <a:srgbClr val="0070C0"/>
                </a:solidFill>
              </a:rPr>
              <a:t>Dept</a:t>
            </a:r>
            <a:r>
              <a:rPr lang="en-IN" sz="2800" i="1" dirty="0" smtClean="0">
                <a:solidFill>
                  <a:srgbClr val="0070C0"/>
                </a:solidFill>
              </a:rPr>
              <a:t> of Periodontology</a:t>
            </a:r>
            <a:endParaRPr lang="en-IN" sz="2800" i="1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32139">
            <a:off x="847569" y="4380057"/>
            <a:ext cx="3463815" cy="2078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14282" y="285728"/>
            <a:ext cx="8715436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  <a:latin typeface="Elephant" pitchFamily="18" charset="0"/>
              </a:rPr>
              <a:t>RUNGTA COLLEGE OF DENTAL SCIENCES AND RESEARCH,BHILAI</a:t>
            </a:r>
            <a:endParaRPr lang="en-IN" sz="2000" b="1" dirty="0">
              <a:solidFill>
                <a:schemeClr val="tx1"/>
              </a:solidFill>
              <a:latin typeface="Elephant" pitchFamily="18" charset="0"/>
            </a:endParaRPr>
          </a:p>
        </p:txBody>
      </p:sp>
      <p:pic>
        <p:nvPicPr>
          <p:cNvPr id="7" name="Picture 6" descr="rungta logo">
            <a:extLst>
              <a:ext uri="{FF2B5EF4-FFF2-40B4-BE49-F238E27FC236}">
                <a16:creationId xmlns:a16="http://schemas.microsoft.com/office/drawing/2014/main" xmlns="" id="{56151898-4EE9-EF39-FD6C-881639E96B4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1285860"/>
            <a:ext cx="1512168" cy="1233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916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  <a:solidFill>
            <a:schemeClr val="accent5">
              <a:lumMod val="40000"/>
              <a:lumOff val="60000"/>
              <a:alpha val="46000"/>
            </a:schemeClr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2400" b="1" i="1" dirty="0" smtClean="0">
                <a:solidFill>
                  <a:srgbClr val="C00000"/>
                </a:solidFill>
              </a:rPr>
              <a:t>A. 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 According </a:t>
            </a:r>
            <a:r>
              <a:rPr lang="en-US" sz="2400" b="1" i="1" u="sng" dirty="0">
                <a:solidFill>
                  <a:srgbClr val="C00000"/>
                </a:solidFill>
              </a:rPr>
              <a:t>to etiologic factors and pathologic </a:t>
            </a:r>
            <a:r>
              <a:rPr lang="en-US" sz="2400" b="1" i="1" u="sng" dirty="0" smtClean="0">
                <a:solidFill>
                  <a:srgbClr val="C00000"/>
                </a:solidFill>
              </a:rPr>
              <a:t>changes: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IN" sz="2400" b="1" dirty="0" smtClean="0"/>
              <a:t>I. Inflammatory </a:t>
            </a:r>
            <a:r>
              <a:rPr lang="en-IN" sz="2400" b="1" dirty="0"/>
              <a:t>enlargement </a:t>
            </a:r>
            <a:endParaRPr lang="en-IN" sz="2400" dirty="0"/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b="1" dirty="0">
                <a:solidFill>
                  <a:srgbClr val="0070C0"/>
                </a:solidFill>
              </a:rPr>
              <a:t>Acute 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b="1" dirty="0">
                <a:solidFill>
                  <a:srgbClr val="0070C0"/>
                </a:solidFill>
              </a:rPr>
              <a:t>chronic</a:t>
            </a:r>
          </a:p>
          <a:p>
            <a:pPr lvl="0" algn="just">
              <a:lnSpc>
                <a:spcPct val="150000"/>
              </a:lnSpc>
              <a:buNone/>
            </a:pPr>
            <a:r>
              <a:rPr lang="en-IN" sz="2400" b="1" dirty="0" smtClean="0"/>
              <a:t>II. Drug-induced </a:t>
            </a:r>
            <a:r>
              <a:rPr lang="en-IN" sz="2400" b="1" dirty="0"/>
              <a:t>enlargement </a:t>
            </a:r>
            <a:endParaRPr lang="en-IN" sz="2400" dirty="0"/>
          </a:p>
          <a:p>
            <a:pPr marL="0" lvl="0" indent="0" algn="just">
              <a:lnSpc>
                <a:spcPct val="150000"/>
              </a:lnSpc>
              <a:buNone/>
            </a:pPr>
            <a:endParaRPr lang="en-IN" sz="2400" b="1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sz="2400" dirty="0"/>
          </a:p>
          <a:p>
            <a:pPr marL="0" indent="0" algn="just">
              <a:lnSpc>
                <a:spcPct val="150000"/>
              </a:lnSpc>
              <a:buNone/>
            </a:pPr>
            <a:endParaRPr lang="en-IN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507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chemeClr val="accent5">
              <a:lumMod val="40000"/>
              <a:lumOff val="60000"/>
              <a:alpha val="46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2400" b="1" dirty="0" smtClean="0"/>
              <a:t>III. Enlargements associated with systemic diseases or conditions</a:t>
            </a:r>
            <a:endParaRPr lang="en-IN" sz="2400" dirty="0"/>
          </a:p>
          <a:p>
            <a:pPr algn="just">
              <a:lnSpc>
                <a:spcPct val="150000"/>
              </a:lnSpc>
              <a:buNone/>
            </a:pPr>
            <a:r>
              <a:rPr lang="en-IN" sz="2400" b="1" dirty="0" smtClean="0"/>
              <a:t>1. </a:t>
            </a:r>
            <a:r>
              <a:rPr lang="en-US" sz="2400" b="1" dirty="0" smtClean="0">
                <a:solidFill>
                  <a:srgbClr val="0070C0"/>
                </a:solidFill>
              </a:rPr>
              <a:t>Conditioned </a:t>
            </a:r>
            <a:r>
              <a:rPr lang="en-US" sz="2400" b="1" dirty="0">
                <a:solidFill>
                  <a:srgbClr val="0070C0"/>
                </a:solidFill>
              </a:rPr>
              <a:t>enlargement</a:t>
            </a:r>
            <a:endParaRPr lang="en-IN" sz="2400" b="1" dirty="0">
              <a:solidFill>
                <a:srgbClr val="0070C0"/>
              </a:solidFill>
            </a:endParaRP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Pregnancy 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Puberty 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Vitamin C deficiency 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Plasma cell gingivitis 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Nonspecific conditioned enlargement (pyogenic granuloma)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IN" sz="2400" b="1" dirty="0">
              <a:solidFill>
                <a:srgbClr val="C0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sz="2400" dirty="0"/>
          </a:p>
          <a:p>
            <a:pPr marL="0" indent="0" algn="just">
              <a:lnSpc>
                <a:spcPct val="150000"/>
              </a:lnSpc>
              <a:buNone/>
            </a:pPr>
            <a:endParaRPr lang="en-IN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271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  <a:solidFill>
            <a:schemeClr val="accent5">
              <a:lumMod val="40000"/>
              <a:lumOff val="60000"/>
              <a:alpha val="46000"/>
            </a:schemeClr>
          </a:solidFill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en-IN" sz="2400" b="1" dirty="0" smtClean="0">
                <a:solidFill>
                  <a:srgbClr val="0070C0"/>
                </a:solidFill>
              </a:rPr>
              <a:t>2. Systemic </a:t>
            </a:r>
            <a:r>
              <a:rPr lang="en-IN" sz="2400" b="1" dirty="0">
                <a:solidFill>
                  <a:srgbClr val="0070C0"/>
                </a:solidFill>
              </a:rPr>
              <a:t>diseases causing gingival enlargement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b="1" dirty="0" err="1">
                <a:solidFill>
                  <a:schemeClr val="accent2">
                    <a:lumMod val="75000"/>
                  </a:schemeClr>
                </a:solidFill>
              </a:rPr>
              <a:t>Leukemia</a:t>
            </a:r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Granulomatous diseases (e.g., Wegener’s </a:t>
            </a:r>
            <a:r>
              <a:rPr lang="en-IN" b="1" dirty="0" err="1">
                <a:solidFill>
                  <a:schemeClr val="accent2">
                    <a:lumMod val="75000"/>
                  </a:schemeClr>
                </a:solidFill>
              </a:rPr>
              <a:t>granulomatosis</a:t>
            </a:r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IN" b="1" dirty="0" err="1">
                <a:solidFill>
                  <a:schemeClr val="accent2">
                    <a:lumMod val="75000"/>
                  </a:schemeClr>
                </a:solidFill>
              </a:rPr>
              <a:t>sarcoidosis</a:t>
            </a:r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lvl="0" algn="just">
              <a:lnSpc>
                <a:spcPct val="110000"/>
              </a:lnSpc>
              <a:buNone/>
            </a:pPr>
            <a:r>
              <a:rPr lang="en-IN" sz="2400" b="1" dirty="0" smtClean="0"/>
              <a:t>IV. </a:t>
            </a:r>
            <a:r>
              <a:rPr lang="en-IN" sz="2400" b="1" dirty="0" err="1" smtClean="0"/>
              <a:t>Neoplastic</a:t>
            </a:r>
            <a:r>
              <a:rPr lang="en-IN" sz="2400" b="1" dirty="0" smtClean="0"/>
              <a:t> </a:t>
            </a:r>
            <a:r>
              <a:rPr lang="en-IN" sz="2400" b="1" dirty="0"/>
              <a:t>enlargement (gingival </a:t>
            </a:r>
            <a:r>
              <a:rPr lang="en-IN" sz="2400" b="1" dirty="0" err="1"/>
              <a:t>tumors</a:t>
            </a:r>
            <a:r>
              <a:rPr lang="en-IN" sz="2400" b="1" dirty="0"/>
              <a:t>)</a:t>
            </a:r>
          </a:p>
          <a:p>
            <a:pPr lvl="2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IN" sz="2800" b="1" dirty="0">
                <a:solidFill>
                  <a:srgbClr val="0070C0"/>
                </a:solidFill>
              </a:rPr>
              <a:t>Benign </a:t>
            </a:r>
            <a:r>
              <a:rPr lang="en-IN" sz="2800" b="1" dirty="0" err="1">
                <a:solidFill>
                  <a:srgbClr val="0070C0"/>
                </a:solidFill>
              </a:rPr>
              <a:t>tumors</a:t>
            </a:r>
            <a:r>
              <a:rPr lang="en-IN" sz="2800" b="1" dirty="0">
                <a:solidFill>
                  <a:srgbClr val="0070C0"/>
                </a:solidFill>
              </a:rPr>
              <a:t> </a:t>
            </a:r>
          </a:p>
          <a:p>
            <a:pPr lvl="2" algn="just">
              <a:lnSpc>
                <a:spcPct val="110000"/>
              </a:lnSpc>
              <a:buFont typeface="Wingdings" pitchFamily="2" charset="2"/>
              <a:buChar char="§"/>
            </a:pPr>
            <a:r>
              <a:rPr lang="en-IN" sz="2800" b="1" dirty="0">
                <a:solidFill>
                  <a:srgbClr val="0070C0"/>
                </a:solidFill>
              </a:rPr>
              <a:t>Malignant </a:t>
            </a:r>
            <a:r>
              <a:rPr lang="en-IN" sz="2800" b="1" dirty="0" err="1" smtClean="0">
                <a:solidFill>
                  <a:srgbClr val="0070C0"/>
                </a:solidFill>
              </a:rPr>
              <a:t>tumors</a:t>
            </a:r>
            <a:endParaRPr lang="en-IN" sz="2800" b="1" dirty="0" smtClean="0">
              <a:solidFill>
                <a:srgbClr val="0070C0"/>
              </a:solidFill>
            </a:endParaRPr>
          </a:p>
          <a:p>
            <a:pPr lvl="0" algn="just">
              <a:lnSpc>
                <a:spcPct val="160000"/>
              </a:lnSpc>
              <a:buNone/>
            </a:pPr>
            <a:r>
              <a:rPr lang="en-IN" sz="2400" b="1" dirty="0" smtClean="0"/>
              <a:t>V. False enlargement</a:t>
            </a:r>
          </a:p>
          <a:p>
            <a:pPr lvl="1">
              <a:buFont typeface="Wingdings" pitchFamily="2" charset="2"/>
              <a:buChar char="§"/>
            </a:pPr>
            <a:r>
              <a:rPr lang="en-IN" sz="2000" b="1" dirty="0">
                <a:solidFill>
                  <a:srgbClr val="0070C0"/>
                </a:solidFill>
              </a:rPr>
              <a:t>Underlying osseous lesions</a:t>
            </a:r>
          </a:p>
          <a:p>
            <a:pPr lvl="1">
              <a:buFont typeface="Wingdings" pitchFamily="2" charset="2"/>
              <a:buChar char="§"/>
            </a:pPr>
            <a:r>
              <a:rPr lang="en-IN" sz="2000" b="1" dirty="0" smtClean="0">
                <a:solidFill>
                  <a:srgbClr val="0070C0"/>
                </a:solidFill>
              </a:rPr>
              <a:t>Underlying </a:t>
            </a:r>
            <a:r>
              <a:rPr lang="en-IN" sz="2000" b="1" dirty="0">
                <a:solidFill>
                  <a:srgbClr val="0070C0"/>
                </a:solidFill>
              </a:rPr>
              <a:t>dental tissues.</a:t>
            </a:r>
            <a:endParaRPr lang="en-IN" sz="2000" b="1" dirty="0" smtClean="0">
              <a:solidFill>
                <a:srgbClr val="0070C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n-IN" sz="2400" dirty="0"/>
          </a:p>
          <a:p>
            <a:pPr marL="0" indent="0" algn="just">
              <a:lnSpc>
                <a:spcPct val="150000"/>
              </a:lnSpc>
              <a:buNone/>
            </a:pPr>
            <a:endParaRPr lang="en-IN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5797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pPr lvl="0" algn="just">
              <a:lnSpc>
                <a:spcPct val="150000"/>
              </a:lnSpc>
              <a:buNone/>
            </a:pPr>
            <a:r>
              <a:rPr lang="en-IN" sz="2400" b="1" i="1" dirty="0" smtClean="0">
                <a:solidFill>
                  <a:srgbClr val="C00000"/>
                </a:solidFill>
              </a:rPr>
              <a:t>B. </a:t>
            </a:r>
            <a:r>
              <a:rPr lang="en-IN" sz="2400" b="1" i="1" u="sng" dirty="0" smtClean="0">
                <a:solidFill>
                  <a:srgbClr val="C00000"/>
                </a:solidFill>
              </a:rPr>
              <a:t>According </a:t>
            </a:r>
            <a:r>
              <a:rPr lang="en-IN" sz="2400" b="1" i="1" u="sng" dirty="0">
                <a:solidFill>
                  <a:srgbClr val="C00000"/>
                </a:solidFill>
              </a:rPr>
              <a:t>to criteria of location and distribution, gingival enlargement is designated as </a:t>
            </a:r>
            <a:r>
              <a:rPr lang="en-IN" sz="2400" b="1" i="1" u="sng" dirty="0" smtClean="0">
                <a:solidFill>
                  <a:srgbClr val="C00000"/>
                </a:solidFill>
              </a:rPr>
              <a:t>follows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2060"/>
                </a:solidFill>
              </a:rPr>
              <a:t>Localized:</a:t>
            </a:r>
            <a:r>
              <a:rPr lang="en-IN" sz="2400" b="1" dirty="0" smtClean="0"/>
              <a:t> Limited to the </a:t>
            </a:r>
            <a:r>
              <a:rPr lang="en-IN" sz="2400" b="1" dirty="0" err="1" smtClean="0"/>
              <a:t>gingiva</a:t>
            </a:r>
            <a:r>
              <a:rPr lang="en-IN" sz="2400" b="1" dirty="0" smtClean="0"/>
              <a:t> adjacent to a single tooth or group of teeth.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2060"/>
                </a:solidFill>
              </a:rPr>
              <a:t>Generalized</a:t>
            </a:r>
            <a:r>
              <a:rPr lang="en-IN" sz="2400" b="1" dirty="0" smtClean="0"/>
              <a:t>: Involving the </a:t>
            </a:r>
            <a:r>
              <a:rPr lang="en-IN" sz="2400" b="1" dirty="0" err="1" smtClean="0"/>
              <a:t>gingiva</a:t>
            </a:r>
            <a:r>
              <a:rPr lang="en-IN" sz="2400" b="1" dirty="0" smtClean="0"/>
              <a:t> throughout the mouth.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2060"/>
                </a:solidFill>
              </a:rPr>
              <a:t>Marginal:</a:t>
            </a:r>
            <a:r>
              <a:rPr lang="en-IN" sz="2400" b="1" dirty="0" smtClean="0"/>
              <a:t> Confined to the marginal </a:t>
            </a:r>
            <a:r>
              <a:rPr lang="en-IN" sz="2400" b="1" dirty="0" err="1" smtClean="0"/>
              <a:t>gingiva</a:t>
            </a:r>
            <a:r>
              <a:rPr lang="en-IN" sz="2400" b="1" dirty="0" smtClean="0"/>
              <a:t>.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2060"/>
                </a:solidFill>
              </a:rPr>
              <a:t>Papillary</a:t>
            </a:r>
            <a:r>
              <a:rPr lang="en-IN" sz="2400" b="1" dirty="0" smtClean="0"/>
              <a:t>: Confined to the </a:t>
            </a:r>
            <a:r>
              <a:rPr lang="en-IN" sz="2400" b="1" dirty="0" err="1" smtClean="0"/>
              <a:t>interdental</a:t>
            </a:r>
            <a:r>
              <a:rPr lang="en-IN" sz="2400" b="1" dirty="0" smtClean="0"/>
              <a:t> papilla.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2060"/>
                </a:solidFill>
              </a:rPr>
              <a:t>Diffuse:</a:t>
            </a:r>
            <a:r>
              <a:rPr lang="en-IN" sz="2400" b="1" dirty="0" smtClean="0"/>
              <a:t> Involving the marginal and attached </a:t>
            </a:r>
            <a:r>
              <a:rPr lang="en-IN" sz="2400" b="1" dirty="0" err="1" smtClean="0"/>
              <a:t>gingivae</a:t>
            </a:r>
            <a:r>
              <a:rPr lang="en-IN" sz="2400" b="1" dirty="0" smtClean="0"/>
              <a:t> and papillae.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002060"/>
                </a:solidFill>
              </a:rPr>
              <a:t>Discrete:</a:t>
            </a:r>
            <a:r>
              <a:rPr lang="en-IN" sz="2400" b="1" dirty="0" smtClean="0"/>
              <a:t> An isolated sessile or </a:t>
            </a:r>
            <a:r>
              <a:rPr lang="en-IN" sz="2400" b="1" dirty="0" err="1" smtClean="0"/>
              <a:t>pedunculated</a:t>
            </a:r>
            <a:r>
              <a:rPr lang="en-IN" sz="2400" b="1" dirty="0" smtClean="0"/>
              <a:t>, </a:t>
            </a:r>
            <a:r>
              <a:rPr lang="en-IN" sz="2400" b="1" dirty="0" err="1" smtClean="0"/>
              <a:t>tumorlike</a:t>
            </a:r>
            <a:r>
              <a:rPr lang="en-IN" sz="2400" b="1" dirty="0" smtClean="0"/>
              <a:t> enlargement</a:t>
            </a: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80978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59"/>
          </a:xfrm>
          <a:solidFill>
            <a:schemeClr val="accent5">
              <a:lumMod val="40000"/>
              <a:lumOff val="60000"/>
              <a:alpha val="46000"/>
            </a:schemeClr>
          </a:solidFill>
        </p:spPr>
        <p:txBody>
          <a:bodyPr/>
          <a:lstStyle/>
          <a:p>
            <a:pPr algn="just">
              <a:lnSpc>
                <a:spcPct val="150000"/>
              </a:lnSpc>
              <a:buNone/>
            </a:pPr>
            <a:r>
              <a:rPr lang="en-IN" sz="2400" b="1" i="1" dirty="0" smtClean="0">
                <a:solidFill>
                  <a:srgbClr val="C00000"/>
                </a:solidFill>
              </a:rPr>
              <a:t>C. </a:t>
            </a:r>
            <a:r>
              <a:rPr lang="en-IN" sz="2400" b="1" i="1" u="sng" dirty="0" smtClean="0">
                <a:solidFill>
                  <a:srgbClr val="C00000"/>
                </a:solidFill>
              </a:rPr>
              <a:t>The degree of gingival enlargement can be scored as follows:</a:t>
            </a:r>
            <a:endParaRPr lang="en-IN" sz="2400" b="1" i="1" dirty="0" smtClean="0">
              <a:solidFill>
                <a:srgbClr val="C000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7030A0"/>
                </a:solidFill>
              </a:rPr>
              <a:t>Grade 0: </a:t>
            </a:r>
            <a:r>
              <a:rPr lang="en-IN" sz="2400" b="1" dirty="0" smtClean="0"/>
              <a:t>No signs of gingival enlargement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7030A0"/>
                </a:solidFill>
              </a:rPr>
              <a:t>Grade I: </a:t>
            </a:r>
            <a:r>
              <a:rPr lang="en-IN" sz="2400" b="1" dirty="0" smtClean="0"/>
              <a:t>Enlargement confined to interdental papilla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7030A0"/>
                </a:solidFill>
              </a:rPr>
              <a:t>Grade II: </a:t>
            </a:r>
            <a:r>
              <a:rPr lang="en-IN" sz="2400" b="1" dirty="0" smtClean="0"/>
              <a:t>Enlargement involves papilla and marginal gingiva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7030A0"/>
                </a:solidFill>
              </a:rPr>
              <a:t>Grade III: </a:t>
            </a:r>
            <a:r>
              <a:rPr lang="en-IN" sz="2400" b="1" dirty="0" smtClean="0"/>
              <a:t>Enlargement covers three quarters or more of the crown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885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INFLAMMATORY ENLARGMENT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55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Gingival enlargement may result from </a:t>
            </a:r>
            <a:r>
              <a:rPr lang="en-IN" sz="2800" b="1" dirty="0" smtClean="0">
                <a:solidFill>
                  <a:srgbClr val="FF0000"/>
                </a:solidFill>
              </a:rPr>
              <a:t>chronic</a:t>
            </a:r>
            <a:r>
              <a:rPr lang="en-IN" sz="2800" dirty="0" smtClean="0"/>
              <a:t> or acute inflammatory changes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In addition, inflammatory enlargements usually are a secondary complication to any of the other types of enlargement, creating a combined gingival enlargement.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16</a:t>
            </a:fld>
            <a:endParaRPr lang="en-IN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7030A0"/>
                </a:solidFill>
              </a:rPr>
              <a:t>CHRONIC INFLAMMATORY ENLARGMENT</a:t>
            </a:r>
            <a:endParaRPr lang="en-IN" b="1" dirty="0">
              <a:solidFill>
                <a:srgbClr val="7030A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141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chemeClr val="accent5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Originates as a slight ballooning of the inter-dental papilla and marginal gingiva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Early stages - life preserver-shaped bulge around the involved teeth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Increase in size until it covers part of the crowns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Localized or generalized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/>
              <a:t>Progresses slowly and painlessly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4407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9664"/>
            <a:ext cx="5476875" cy="3081337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30650" y="3422423"/>
            <a:ext cx="4859585" cy="3174929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4171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72386" cy="21431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</a:t>
            </a:r>
            <a:endParaRPr lang="en-IN" sz="24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71473" y="1285861"/>
          <a:ext cx="7929618" cy="5491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206"/>
                <a:gridCol w="2643206"/>
                <a:gridCol w="2643206"/>
              </a:tblGrid>
              <a:tr h="504093">
                <a:tc>
                  <a:txBody>
                    <a:bodyPr/>
                    <a:lstStyle/>
                    <a:p>
                      <a:r>
                        <a:rPr lang="en-US" dirty="0" smtClean="0"/>
                        <a:t>CORE AREAS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DOMAIN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IN" dirty="0"/>
                    </a:p>
                  </a:txBody>
                  <a:tcPr/>
                </a:tc>
              </a:tr>
              <a:tr h="504093"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Affective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Desire to know</a:t>
                      </a:r>
                      <a:endParaRPr lang="en-IN" sz="1600" dirty="0"/>
                    </a:p>
                  </a:txBody>
                  <a:tcPr/>
                </a:tc>
              </a:tr>
              <a:tr h="504093">
                <a:tc>
                  <a:txBody>
                    <a:bodyPr/>
                    <a:lstStyle/>
                    <a:p>
                      <a:r>
                        <a:rPr lang="en-US" dirty="0" smtClean="0"/>
                        <a:t>CLASSIFICATION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576057">
                <a:tc>
                  <a:txBody>
                    <a:bodyPr/>
                    <a:lstStyle/>
                    <a:p>
                      <a:r>
                        <a:rPr lang="en-US" dirty="0" smtClean="0"/>
                        <a:t>INFLAMMATARY ENLARGEMENT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576057">
                <a:tc>
                  <a:txBody>
                    <a:bodyPr/>
                    <a:lstStyle/>
                    <a:p>
                      <a:r>
                        <a:rPr lang="en-US" dirty="0" smtClean="0"/>
                        <a:t>DRUG INDUCED ENLARGEMENT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576057">
                <a:tc>
                  <a:txBody>
                    <a:bodyPr/>
                    <a:lstStyle/>
                    <a:p>
                      <a:r>
                        <a:rPr lang="en-US" dirty="0" smtClean="0"/>
                        <a:t>IDIOPATHIC</a:t>
                      </a:r>
                      <a:r>
                        <a:rPr lang="en-US" baseline="0" dirty="0" smtClean="0"/>
                        <a:t> ENLARGEMENT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822938">
                <a:tc>
                  <a:txBody>
                    <a:bodyPr/>
                    <a:lstStyle/>
                    <a:p>
                      <a:r>
                        <a:rPr lang="en-US" dirty="0" smtClean="0"/>
                        <a:t>ENLARGEMENTS</a:t>
                      </a:r>
                      <a:r>
                        <a:rPr lang="en-US" baseline="0" dirty="0" smtClean="0"/>
                        <a:t> ASSOCIATED WITH SYSTEMIC DISEASES 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Must to know</a:t>
                      </a:r>
                      <a:endParaRPr lang="en-IN" sz="1600" dirty="0"/>
                    </a:p>
                  </a:txBody>
                  <a:tcPr/>
                </a:tc>
              </a:tr>
              <a:tr h="576057">
                <a:tc>
                  <a:txBody>
                    <a:bodyPr/>
                    <a:lstStyle/>
                    <a:p>
                      <a:r>
                        <a:rPr lang="en-US" dirty="0" smtClean="0"/>
                        <a:t>NEOPLASTIC</a:t>
                      </a:r>
                      <a:r>
                        <a:rPr lang="en-US" baseline="0" dirty="0" smtClean="0"/>
                        <a:t> E</a:t>
                      </a:r>
                      <a:r>
                        <a:rPr lang="en-US" dirty="0" smtClean="0"/>
                        <a:t>NLARGEMENT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  <a:tr h="504093">
                <a:tc>
                  <a:txBody>
                    <a:bodyPr/>
                    <a:lstStyle/>
                    <a:p>
                      <a:r>
                        <a:rPr lang="en-US" dirty="0" smtClean="0"/>
                        <a:t>FALSE ENLARGEMENT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Cognitive</a:t>
                      </a:r>
                      <a:endParaRPr lang="en-IN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Must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/>
                        <a:t>to know</a:t>
                      </a:r>
                      <a:endParaRPr lang="en-IN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</a:t>
            </a:fld>
            <a:endParaRPr lang="en-IN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644008" y="764704"/>
            <a:ext cx="1800200" cy="5184576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 </a:t>
            </a:r>
            <a:r>
              <a:rPr lang="en-IN" sz="2400" b="1" dirty="0" err="1"/>
              <a:t>O</a:t>
            </a:r>
            <a:r>
              <a:rPr lang="en-IN" sz="2400" b="1" dirty="0" err="1" smtClean="0"/>
              <a:t>cassionally</a:t>
            </a:r>
            <a:r>
              <a:rPr lang="en-IN" sz="2400" b="1" dirty="0" smtClean="0"/>
              <a:t>…. </a:t>
            </a:r>
            <a:endParaRPr lang="en-IN" sz="2400" dirty="0" smtClean="0"/>
          </a:p>
          <a:p>
            <a:pPr marL="0" indent="0" algn="just">
              <a:lnSpc>
                <a:spcPct val="150000"/>
              </a:lnSpc>
              <a:buNone/>
            </a:pPr>
            <a:endParaRPr lang="en-IN" sz="2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4921659" cy="3271523"/>
          </a:xfrm>
          <a:prstGeom prst="rect">
            <a:avLst/>
          </a:prstGeom>
          <a:solidFill>
            <a:srgbClr val="00B050"/>
          </a:solidFill>
          <a:ln w="50800">
            <a:solidFill>
              <a:schemeClr val="accent3">
                <a:lumMod val="50000"/>
              </a:schemeClr>
            </a:solidFill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5558967" y="188640"/>
            <a:ext cx="3405521" cy="655272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 w="508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Ø"/>
            </a:pPr>
            <a:r>
              <a:rPr lang="en-IN" sz="2000" b="1" dirty="0" smtClean="0">
                <a:solidFill>
                  <a:schemeClr val="tx1"/>
                </a:solidFill>
              </a:rPr>
              <a:t>Discrete sessile or </a:t>
            </a:r>
            <a:r>
              <a:rPr lang="en-IN" sz="2000" b="1" dirty="0" err="1" smtClean="0">
                <a:solidFill>
                  <a:schemeClr val="tx1"/>
                </a:solidFill>
              </a:rPr>
              <a:t>pedunculated</a:t>
            </a:r>
            <a:r>
              <a:rPr lang="en-IN" sz="2000" b="1" dirty="0" smtClean="0">
                <a:solidFill>
                  <a:schemeClr val="tx1"/>
                </a:solidFill>
              </a:rPr>
              <a:t> mass</a:t>
            </a:r>
          </a:p>
          <a:p>
            <a:r>
              <a:rPr lang="en-IN" sz="2000" b="1" dirty="0" smtClean="0">
                <a:solidFill>
                  <a:schemeClr val="tx1"/>
                </a:solidFill>
              </a:rPr>
              <a:t> 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IN" sz="2000" b="1" dirty="0">
                <a:solidFill>
                  <a:schemeClr val="tx1"/>
                </a:solidFill>
              </a:rPr>
              <a:t>I</a:t>
            </a:r>
            <a:r>
              <a:rPr lang="en-IN" sz="2000" b="1" dirty="0" smtClean="0">
                <a:solidFill>
                  <a:schemeClr val="tx1"/>
                </a:solidFill>
              </a:rPr>
              <a:t>nterproximal or on the marginal or attached</a:t>
            </a:r>
          </a:p>
          <a:p>
            <a:endParaRPr lang="en-IN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IN" sz="2000" b="1" dirty="0" smtClean="0">
                <a:solidFill>
                  <a:schemeClr val="tx1"/>
                </a:solidFill>
              </a:rPr>
              <a:t>Slow growing</a:t>
            </a:r>
          </a:p>
          <a:p>
            <a:endParaRPr lang="en-IN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IN" sz="2000" b="1" dirty="0" smtClean="0">
                <a:solidFill>
                  <a:schemeClr val="tx1"/>
                </a:solidFill>
              </a:rPr>
              <a:t>Painless</a:t>
            </a:r>
          </a:p>
          <a:p>
            <a:endParaRPr lang="en-IN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IN" sz="2000" b="1" dirty="0" smtClean="0">
                <a:solidFill>
                  <a:schemeClr val="tx1"/>
                </a:solidFill>
              </a:rPr>
              <a:t>May undergo spontaneous reduction in size, followed by exacerbation and continued enlargement</a:t>
            </a:r>
          </a:p>
          <a:p>
            <a:endParaRPr lang="en-IN" sz="2000" b="1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IN" sz="2000" b="1" dirty="0" smtClean="0">
                <a:solidFill>
                  <a:schemeClr val="tx1"/>
                </a:solidFill>
              </a:rPr>
              <a:t>Painful </a:t>
            </a:r>
            <a:r>
              <a:rPr lang="en-IN" sz="2000" b="1" dirty="0" err="1" smtClean="0">
                <a:solidFill>
                  <a:schemeClr val="tx1"/>
                </a:solidFill>
              </a:rPr>
              <a:t>uclers</a:t>
            </a:r>
            <a:r>
              <a:rPr lang="en-IN" sz="2000" b="1" dirty="0" smtClean="0">
                <a:solidFill>
                  <a:schemeClr val="tx1"/>
                </a:solidFill>
              </a:rPr>
              <a:t> may occur in folds of mass </a:t>
            </a:r>
            <a:endParaRPr lang="en-IN" sz="2000" b="1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0958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3965"/>
            <a:ext cx="8229600" cy="4569371"/>
          </a:xfrm>
          <a:solidFill>
            <a:schemeClr val="accent5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err="1" smtClean="0">
                <a:solidFill>
                  <a:srgbClr val="7030A0"/>
                </a:solidFill>
              </a:rPr>
              <a:t>Etiology</a:t>
            </a:r>
            <a:r>
              <a:rPr lang="en-IN" sz="2400" b="1" dirty="0" smtClean="0">
                <a:solidFill>
                  <a:srgbClr val="7030A0"/>
                </a:solidFill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Prolonged </a:t>
            </a:r>
            <a:r>
              <a:rPr lang="en-IN" sz="2400" b="1" dirty="0"/>
              <a:t>exposure to dental </a:t>
            </a:r>
            <a:r>
              <a:rPr lang="en-IN" sz="2400" b="1" dirty="0" smtClean="0"/>
              <a:t>plaque</a:t>
            </a:r>
            <a:endParaRPr lang="en-IN" sz="2400" b="1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</a:rPr>
              <a:t>Factors that </a:t>
            </a: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favour </a:t>
            </a:r>
            <a:r>
              <a:rPr lang="en-IN" sz="2400" b="1" dirty="0">
                <a:solidFill>
                  <a:schemeClr val="accent2">
                    <a:lumMod val="75000"/>
                  </a:schemeClr>
                </a:solidFill>
              </a:rPr>
              <a:t>plaque accumulation and </a:t>
            </a:r>
            <a:r>
              <a:rPr lang="en-IN" sz="2400" b="1" dirty="0" smtClean="0">
                <a:solidFill>
                  <a:schemeClr val="accent2">
                    <a:lumMod val="75000"/>
                  </a:schemeClr>
                </a:solidFill>
              </a:rPr>
              <a:t>retention: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/>
              <a:t>Poor oral hygiene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/>
              <a:t>Irritation by anatomic abnormalities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b="1" dirty="0" smtClean="0"/>
              <a:t>Improper restorative and orthodontic appliances</a:t>
            </a:r>
            <a:r>
              <a:rPr lang="en-IN" sz="2400" b="1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646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  <a:solidFill>
            <a:schemeClr val="accent5">
              <a:lumMod val="40000"/>
              <a:lumOff val="60000"/>
              <a:alpha val="5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600" b="1" dirty="0" smtClean="0">
                <a:solidFill>
                  <a:srgbClr val="7030A0"/>
                </a:solidFill>
              </a:rPr>
              <a:t>Histologically: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600" b="1" dirty="0" smtClean="0">
                <a:cs typeface="Times New Roman" pitchFamily="18" charset="0"/>
              </a:rPr>
              <a:t>Shows exudative and proliferative features of chronic inflammation.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600" b="1" dirty="0" smtClean="0">
                <a:solidFill>
                  <a:srgbClr val="FF0000"/>
                </a:solidFill>
                <a:cs typeface="Times New Roman" pitchFamily="18" charset="0"/>
              </a:rPr>
              <a:t>Deep red or bluish red lesions </a:t>
            </a:r>
            <a:r>
              <a:rPr lang="en-IN" sz="2600" b="1" dirty="0" smtClean="0">
                <a:cs typeface="Times New Roman" pitchFamily="18" charset="0"/>
              </a:rPr>
              <a:t>that are soft and friable with a smooth shiny surface and bleed easily.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600" b="1" dirty="0" smtClean="0">
                <a:cs typeface="Times New Roman" pitchFamily="18" charset="0"/>
              </a:rPr>
              <a:t>Preponderance of inflammatory cells and fluid, with vascular engorgement, new capillary formation, and associated degenerative changes.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600" b="1" dirty="0" smtClean="0">
                <a:solidFill>
                  <a:srgbClr val="FF0000"/>
                </a:solidFill>
                <a:cs typeface="Times New Roman" pitchFamily="18" charset="0"/>
              </a:rPr>
              <a:t>Lesions that are pink, firm and resilient </a:t>
            </a:r>
            <a:r>
              <a:rPr lang="en-IN" sz="2600" b="1" dirty="0" smtClean="0">
                <a:cs typeface="Times New Roman" pitchFamily="18" charset="0"/>
              </a:rPr>
              <a:t>have greater fibrotic component with abundance of fibroblasts and collagen </a:t>
            </a:r>
            <a:r>
              <a:rPr lang="en-IN" sz="2600" b="1" dirty="0" err="1" smtClean="0">
                <a:cs typeface="Times New Roman" pitchFamily="18" charset="0"/>
              </a:rPr>
              <a:t>fibers</a:t>
            </a:r>
            <a:endParaRPr lang="en-IN" sz="2600" b="1" dirty="0" smtClean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IN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934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472608"/>
          </a:xfrm>
          <a:solidFill>
            <a:schemeClr val="accent5">
              <a:lumMod val="40000"/>
              <a:lumOff val="60000"/>
              <a:alpha val="5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7030A0"/>
                </a:solidFill>
              </a:rPr>
              <a:t>Gingival Changes Associated with Mouth </a:t>
            </a:r>
            <a:r>
              <a:rPr lang="en-US" sz="2800" b="1" dirty="0" smtClean="0">
                <a:solidFill>
                  <a:srgbClr val="7030A0"/>
                </a:solidFill>
              </a:rPr>
              <a:t>Breathing:</a:t>
            </a:r>
            <a:r>
              <a:rPr lang="en-US" sz="2800" b="1" dirty="0" smtClean="0"/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US" sz="2800" dirty="0" smtClean="0"/>
              <a:t>Gingivitis </a:t>
            </a:r>
            <a:r>
              <a:rPr lang="en-US" sz="2800" dirty="0"/>
              <a:t>and gingival enlargement are often seen in mouth breathers </a:t>
            </a:r>
            <a:endParaRPr lang="en-US" sz="2800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IN" sz="2800" dirty="0" smtClean="0"/>
              <a:t>Commonly effects maxillary anterior region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IN" sz="2800" dirty="0" err="1" smtClean="0"/>
              <a:t>Gingiva</a:t>
            </a:r>
            <a:r>
              <a:rPr lang="en-IN" sz="2800" dirty="0" smtClean="0"/>
              <a:t> appears red and </a:t>
            </a:r>
            <a:r>
              <a:rPr lang="en-IN" sz="2800" dirty="0" err="1" smtClean="0"/>
              <a:t>edematous</a:t>
            </a:r>
            <a:r>
              <a:rPr lang="en-IN" sz="2800" dirty="0" smtClean="0"/>
              <a:t>, with a diffuse surface shininess of the exposed area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  <a:defRPr/>
            </a:pPr>
            <a:r>
              <a:rPr lang="en-IN" sz="2800" dirty="0" smtClean="0"/>
              <a:t>Its harmful effect is generally attributed to irritation from surface dehydration</a:t>
            </a:r>
            <a:endParaRPr lang="en-US" sz="2800" dirty="0"/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b="1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2035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  <a:defRPr/>
            </a:pPr>
            <a:r>
              <a:rPr lang="en-IN" sz="2400" b="1" dirty="0" smtClean="0"/>
              <a:t>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943331" cy="3728830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0860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7030A0"/>
                </a:solidFill>
              </a:rPr>
              <a:t>ACUTE INFLAMMATORY ENLARGMENT</a:t>
            </a:r>
            <a:endParaRPr lang="en-IN" b="1" dirty="0">
              <a:solidFill>
                <a:srgbClr val="7030A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5078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IN" sz="2400" b="1" dirty="0" smtClean="0">
                <a:cs typeface="Times New Roman" pitchFamily="18" charset="0"/>
              </a:rPr>
              <a:t> </a:t>
            </a:r>
            <a:endParaRPr lang="en-IN" sz="2400" b="1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IN" sz="2400" b="1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716788023"/>
              </p:ext>
            </p:extLst>
          </p:nvPr>
        </p:nvGraphicFramePr>
        <p:xfrm>
          <a:off x="564232" y="620688"/>
          <a:ext cx="7824192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042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  <a:solidFill>
            <a:schemeClr val="accent5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b="1" dirty="0" smtClean="0">
                <a:solidFill>
                  <a:srgbClr val="7030A0"/>
                </a:solidFill>
              </a:rPr>
              <a:t>Gingival abscess: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b="1" dirty="0">
                <a:cs typeface="Times New Roman" pitchFamily="18" charset="0"/>
              </a:rPr>
              <a:t>It is a localized, painful, rapidly expanding lesion of sudden onset caused by injury to the gingiva, such as impaction of foreign </a:t>
            </a:r>
            <a:r>
              <a:rPr lang="en-IN" sz="2800" b="1" dirty="0" smtClean="0">
                <a:cs typeface="Times New Roman" pitchFamily="18" charset="0"/>
              </a:rPr>
              <a:t>bodies.</a:t>
            </a:r>
            <a:endParaRPr lang="en-IN" sz="2800" b="1" dirty="0"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b="1" dirty="0">
                <a:cs typeface="Times New Roman" pitchFamily="18" charset="0"/>
              </a:rPr>
              <a:t>Limited to marginal gingiva or interdental papilla.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b="1" dirty="0">
                <a:cs typeface="Times New Roman" pitchFamily="18" charset="0"/>
              </a:rPr>
              <a:t>May occur in presence or absence of periodontal pocket.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3190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  <a:solidFill>
            <a:schemeClr val="accent5">
              <a:lumMod val="40000"/>
              <a:lumOff val="60000"/>
              <a:alpha val="5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IN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Etiology</a:t>
            </a:r>
            <a:r>
              <a:rPr lang="en-IN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Foreign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substance forcefully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embedded into </a:t>
            </a:r>
            <a:r>
              <a:rPr lang="en-IN" sz="2400" b="1" dirty="0">
                <a:latin typeface="Times New Roman" pitchFamily="18" charset="0"/>
                <a:cs typeface="Times New Roman" pitchFamily="18" charset="0"/>
              </a:rPr>
              <a:t>the gingiva carrying bacteria deep 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into the tissues</a:t>
            </a:r>
          </a:p>
          <a:p>
            <a:pPr algn="ctr">
              <a:buNone/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 -Toothbrush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bristle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-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Piece of apple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core</a:t>
            </a:r>
          </a:p>
          <a:p>
            <a:pPr>
              <a:buNone/>
            </a:pP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en-IN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61229"/>
            <a:ext cx="4715569" cy="3859608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3824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8208" y="1484784"/>
            <a:ext cx="8816280" cy="4392488"/>
          </a:xfrm>
          <a:prstGeom prst="roundRect">
            <a:avLst/>
          </a:prstGeom>
          <a:solidFill>
            <a:schemeClr val="accent5">
              <a:lumMod val="40000"/>
              <a:lumOff val="60000"/>
              <a:alpha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ea typeface="SimHei" pitchFamily="49" charset="-122"/>
                <a:cs typeface="Times New Roman" pitchFamily="18" charset="0"/>
              </a:rPr>
              <a:t>Pain, swelling and erythema.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ea typeface="SimHei" pitchFamily="49" charset="-122"/>
                <a:cs typeface="Times New Roman" pitchFamily="18" charset="0"/>
              </a:rPr>
              <a:t>Early stages </a:t>
            </a:r>
            <a:r>
              <a:rPr lang="en-US" sz="2400" b="1" dirty="0" smtClean="0">
                <a:ea typeface="SimHei" pitchFamily="49" charset="-122"/>
                <a:cs typeface="Times New Roman" pitchFamily="18" charset="0"/>
              </a:rPr>
              <a:t>- red swelling with a smooth, shiny surface.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rgbClr val="C00000"/>
                </a:solidFill>
                <a:ea typeface="SimHei" pitchFamily="49" charset="-122"/>
                <a:cs typeface="Times New Roman" pitchFamily="18" charset="0"/>
              </a:rPr>
              <a:t>24 to 48 hours - </a:t>
            </a:r>
            <a:r>
              <a:rPr lang="en-US" sz="2400" b="1" dirty="0" smtClean="0">
                <a:ea typeface="SimHei" pitchFamily="49" charset="-122"/>
                <a:cs typeface="Times New Roman" pitchFamily="18" charset="0"/>
              </a:rPr>
              <a:t>becomes fluctuant and pointed with a surface orifice from which a purulent exudates may be expressed.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ea typeface="SimHei" pitchFamily="49" charset="-122"/>
                <a:cs typeface="Times New Roman" pitchFamily="18" charset="0"/>
              </a:rPr>
              <a:t>Adjacent teeth are sensitive to percussion.</a:t>
            </a:r>
          </a:p>
          <a:p>
            <a:pPr marL="342900" indent="-342900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ea typeface="SimHei" pitchFamily="49" charset="-122"/>
                <a:cs typeface="Times New Roman" pitchFamily="18" charset="0"/>
              </a:rPr>
              <a:t>Ruptures spontaneously,  if permitted to progress.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en-IN" sz="2400" b="1" dirty="0">
              <a:ea typeface="SimHei" pitchFamily="49" charset="-122"/>
              <a:cs typeface="Times New Roman" pitchFamily="18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 bwMode="auto">
          <a:xfrm>
            <a:off x="533400" y="228601"/>
            <a:ext cx="5638800" cy="1112168"/>
          </a:xfrm>
          <a:prstGeom prst="wedgeEllipseCallout">
            <a:avLst>
              <a:gd name="adj1" fmla="val 36133"/>
              <a:gd name="adj2" fmla="val 101125"/>
            </a:avLst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16200000" scaled="0"/>
          </a:gradFill>
          <a:ln w="31800" cap="flat" cmpd="sng" algn="ctr">
            <a:solidFill>
              <a:schemeClr val="lt1"/>
            </a:solidFill>
            <a:prstDash val="solid"/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273050" lvl="0" indent="-273050" algn="just" eaLnBrk="0" hangingPunct="0">
              <a:lnSpc>
                <a:spcPct val="150000"/>
              </a:lnSpc>
              <a:spcBef>
                <a:spcPts val="600"/>
              </a:spcBef>
              <a:buClr>
                <a:schemeClr val="tx2"/>
              </a:buClr>
              <a:buSzPct val="73000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CLINICAL FEATURES</a:t>
            </a:r>
            <a:endParaRPr kumimoji="0" lang="en-US" sz="2800" b="1" i="0" u="sng" strike="noStrike" kern="1200" cap="none" spc="0" normalizeH="0" baseline="0" noProof="0" dirty="0" smtClean="0">
              <a:ln>
                <a:noFill/>
              </a:ln>
              <a:solidFill>
                <a:srgbClr val="BD0F34"/>
              </a:solidFill>
              <a:effectLst/>
              <a:uLnTx/>
              <a:uFillTx/>
              <a:latin typeface="Georg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41635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5212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CONTENT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PART-I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Introduction</a:t>
            </a:r>
            <a:endParaRPr lang="en-IN" sz="2400" b="1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Classification</a:t>
            </a:r>
            <a:endParaRPr lang="en-IN" sz="2400" b="1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Inflammatory enlargement</a:t>
            </a:r>
            <a:endParaRPr lang="en-IN" sz="2400" b="1" dirty="0"/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Chronic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Acute</a:t>
            </a:r>
          </a:p>
          <a:p>
            <a:pPr lvl="2" algn="ctr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PART--II</a:t>
            </a:r>
            <a:endParaRPr lang="en-IN" b="1" u="sng" dirty="0">
              <a:solidFill>
                <a:srgbClr val="FF0000"/>
              </a:solidFill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Drug-induced enlargement</a:t>
            </a:r>
            <a:endParaRPr lang="en-IN" sz="2400" b="1" dirty="0"/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Anti-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Convulsants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Immunosuppresants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  <a:p>
            <a:pPr lvl="2"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Calcium Channel Blockers</a:t>
            </a:r>
            <a:endParaRPr lang="en-IN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4538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4283521" cy="3126361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960" y="3326976"/>
            <a:ext cx="4283520" cy="3126360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1597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800" dirty="0" smtClean="0">
                <a:solidFill>
                  <a:srgbClr val="FF0000"/>
                </a:solidFill>
              </a:rPr>
              <a:t>Histopathology.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The gingival abscess consists of a </a:t>
            </a:r>
            <a:r>
              <a:rPr lang="en-IN" sz="2800" b="1" dirty="0" smtClean="0"/>
              <a:t>purulent focus </a:t>
            </a:r>
            <a:r>
              <a:rPr lang="en-IN" sz="2800" dirty="0" smtClean="0"/>
              <a:t>in the connective tissue, surrounded by a diffuse infiltration of </a:t>
            </a:r>
            <a:r>
              <a:rPr lang="en-IN" sz="2800" dirty="0" err="1" smtClean="0"/>
              <a:t>polymorphonuclear</a:t>
            </a:r>
            <a:r>
              <a:rPr lang="en-IN" sz="2800" dirty="0" smtClean="0"/>
              <a:t> leukocytes (PMNs), </a:t>
            </a:r>
            <a:r>
              <a:rPr lang="en-IN" sz="2800" dirty="0" err="1" smtClean="0"/>
              <a:t>edematous</a:t>
            </a:r>
            <a:r>
              <a:rPr lang="en-IN" sz="2800" dirty="0" smtClean="0"/>
              <a:t> tissue, and vascular engorgement.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The surface epithelium has varying degrees of intra-cellular and extracellular </a:t>
            </a:r>
            <a:r>
              <a:rPr lang="en-IN" sz="2800" dirty="0" err="1" smtClean="0"/>
              <a:t>edema</a:t>
            </a:r>
            <a:r>
              <a:rPr lang="en-IN" sz="2800" dirty="0" smtClean="0"/>
              <a:t>, invasion by leukocytes, and sometimes ulceration 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FF0000"/>
                </a:solidFill>
              </a:rPr>
              <a:t>DRUG INDUCED GINGIVAL ENLARGMENT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0724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525963"/>
          </a:xfrm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IN" sz="2800" dirty="0" smtClean="0"/>
              <a:t>Gingival enlargement is a well-known consequence of the administration of some </a:t>
            </a:r>
            <a:r>
              <a:rPr lang="en-IN" sz="2800" b="1" dirty="0" smtClean="0"/>
              <a:t>anticonvulsants, </a:t>
            </a:r>
            <a:r>
              <a:rPr lang="en-IN" sz="2800" b="1" dirty="0" err="1" smtClean="0"/>
              <a:t>immunosuppressants</a:t>
            </a:r>
            <a:r>
              <a:rPr lang="en-IN" sz="2800" b="1" dirty="0" smtClean="0"/>
              <a:t>, and calcium channel blockers </a:t>
            </a:r>
            <a:r>
              <a:rPr lang="en-IN" sz="2800" dirty="0" smtClean="0"/>
              <a:t>and may create speech, mastication, tooth eruption, and aesthetic problems. </a:t>
            </a:r>
          </a:p>
          <a:p>
            <a:pPr algn="just">
              <a:lnSpc>
                <a:spcPct val="150000"/>
              </a:lnSpc>
            </a:pPr>
            <a:r>
              <a:rPr lang="en-IN" sz="2800" dirty="0" smtClean="0"/>
              <a:t>Clinical and microscopic features of the enlargements caused by the different drugs are similar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33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7030A0"/>
                </a:solidFill>
              </a:rPr>
              <a:t>Clinical features:</a:t>
            </a:r>
            <a:endParaRPr lang="en-IN" sz="24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Starts as a painless, beadlike enlargement of the interdental papilla and extends to the facial and lingual gingival margins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 As the condition progresses, the marginal and papillary enlargements unite &amp; develop into a massive tissue fold covering a considerable portion of the crowns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 May interfere with occlusion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may occur in mouths with little or no plaque and may be absent in mouths with abundant deposits</a:t>
            </a:r>
            <a:endParaRPr lang="en-IN" sz="2400" b="1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4401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162428" cy="2701520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6863" y="3270949"/>
            <a:ext cx="4185617" cy="2678331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2159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C00000"/>
                </a:solidFill>
              </a:rPr>
              <a:t>Uncomplicated by inflammation: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 The lesion is mulberry shaped, firm, pale pink, and resilient, with a minutely lobulated surface and no tendency to bleed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 The enlargement characteristically appears to project from beneath the gingival margin, from which it is separated by a linear groove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>
                <a:solidFill>
                  <a:srgbClr val="7030A0"/>
                </a:solidFill>
              </a:rPr>
              <a:t> </a:t>
            </a:r>
            <a:r>
              <a:rPr lang="en-IN" sz="2400" b="1" dirty="0" smtClean="0"/>
              <a:t>Difficult plaque control       </a:t>
            </a:r>
            <a:r>
              <a:rPr lang="en-IN" sz="2400" b="1" dirty="0" smtClean="0">
                <a:sym typeface="Wingdings" pitchFamily="2" charset="2"/>
              </a:rPr>
              <a:t>              secondary</a:t>
            </a:r>
            <a:r>
              <a:rPr lang="en-IN" sz="2400" b="1" dirty="0" smtClean="0"/>
              <a:t> inflammation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139952" y="4653136"/>
            <a:ext cx="100811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42897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832648"/>
          </a:xfrm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Secondary </a:t>
            </a:r>
            <a:r>
              <a:rPr lang="en-IN" sz="2400" b="1" dirty="0"/>
              <a:t>inflammatory changes </a:t>
            </a:r>
            <a:r>
              <a:rPr lang="en-IN" sz="2400" b="1" dirty="0" smtClean="0"/>
              <a:t>increase </a:t>
            </a:r>
            <a:r>
              <a:rPr lang="en-IN" sz="2400" b="1" dirty="0"/>
              <a:t>size of the lesion caused by the </a:t>
            </a:r>
            <a:r>
              <a:rPr lang="en-IN" sz="2400" b="1" dirty="0" smtClean="0"/>
              <a:t>drug</a:t>
            </a:r>
            <a:r>
              <a:rPr lang="en-IN" sz="2400" b="1" dirty="0"/>
              <a:t> </a:t>
            </a:r>
            <a:r>
              <a:rPr lang="en-IN" sz="2400" b="1" dirty="0" smtClean="0"/>
              <a:t>and </a:t>
            </a:r>
            <a:r>
              <a:rPr lang="en-IN" sz="2400" b="1" dirty="0"/>
              <a:t>also produce a red or bluish red discoloration, obliterate the lobulated surface demarcations, and increase bleeding tendency </a:t>
            </a:r>
            <a:endParaRPr lang="en-IN" sz="24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Generalized but more in maxillary &amp; mandibular anterior region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/>
              <a:t> </a:t>
            </a:r>
            <a:r>
              <a:rPr lang="en-IN" sz="2400" b="1" dirty="0" smtClean="0"/>
              <a:t>Does not effect edentulous areas and disappear on extraction of teeth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31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256584"/>
          </a:xfrm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err="1"/>
              <a:t>Hassell</a:t>
            </a:r>
            <a:r>
              <a:rPr lang="en-US" sz="2400" b="1" dirty="0"/>
              <a:t> et al. have hypothesized </a:t>
            </a:r>
            <a:r>
              <a:rPr lang="en-US" sz="2400" b="1" dirty="0" smtClean="0"/>
              <a:t>that </a:t>
            </a:r>
            <a:r>
              <a:rPr lang="en-IN" sz="2400" b="1" dirty="0" smtClean="0">
                <a:solidFill>
                  <a:srgbClr val="C00000"/>
                </a:solidFill>
              </a:rPr>
              <a:t>in non-inflamed </a:t>
            </a:r>
            <a:r>
              <a:rPr lang="en-IN" sz="2400" b="1" dirty="0">
                <a:solidFill>
                  <a:srgbClr val="C00000"/>
                </a:solidFill>
              </a:rPr>
              <a:t>gingiva, fibroblasts are less active or even quiescent </a:t>
            </a:r>
            <a:r>
              <a:rPr lang="en-IN" sz="2400" b="1" dirty="0"/>
              <a:t>and do not respond to circulating phenytoin, whereas </a:t>
            </a:r>
            <a:r>
              <a:rPr lang="en-IN" sz="2400" b="1" dirty="0">
                <a:solidFill>
                  <a:srgbClr val="C00000"/>
                </a:solidFill>
              </a:rPr>
              <a:t>fibroblasts within inflamed tissue are in an active state</a:t>
            </a:r>
            <a:r>
              <a:rPr lang="en-IN" sz="2400" b="1" dirty="0"/>
              <a:t> as a result of the inflammatory mediators and the endogenous growth factors </a:t>
            </a:r>
            <a:r>
              <a:rPr lang="en-IN" sz="2400" b="1" dirty="0" smtClean="0"/>
              <a:t>present			</a:t>
            </a:r>
            <a:endParaRPr lang="en-IN" sz="2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Genetic </a:t>
            </a:r>
            <a:r>
              <a:rPr lang="en-IN" sz="2400" b="1" dirty="0"/>
              <a:t>predisposition is a suspected </a:t>
            </a:r>
            <a:r>
              <a:rPr lang="en-IN" sz="2400" b="1" dirty="0" smtClean="0"/>
              <a:t>factor </a:t>
            </a:r>
            <a:r>
              <a:rPr lang="en-IN" sz="2400" b="1" dirty="0"/>
              <a:t>in determining whether a person treated with phenytoin will develop gingival enlargement or not </a:t>
            </a:r>
            <a:endParaRPr lang="en-IN" sz="2400" b="1" dirty="0" smtClean="0"/>
          </a:p>
          <a:p>
            <a:pPr marL="3543300" lvl="8" indent="0" algn="just">
              <a:lnSpc>
                <a:spcPct val="150000"/>
              </a:lnSpc>
              <a:buNone/>
            </a:pPr>
            <a:r>
              <a:rPr lang="en-IN" sz="2400" dirty="0" smtClean="0"/>
              <a:t>             </a:t>
            </a:r>
            <a:endParaRPr lang="en-IN" sz="24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6635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600400"/>
          </a:xfrm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/>
              <a:t> The enlargement is chronic and slowly increases in </a:t>
            </a:r>
            <a:r>
              <a:rPr lang="en-IN" sz="2400" b="1" dirty="0" smtClean="0"/>
              <a:t>size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 </a:t>
            </a:r>
            <a:r>
              <a:rPr lang="en-IN" sz="2400" b="1" dirty="0"/>
              <a:t>When surgically removed, it </a:t>
            </a:r>
            <a:r>
              <a:rPr lang="en-IN" sz="2400" b="1" dirty="0" smtClean="0"/>
              <a:t>recurs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 </a:t>
            </a:r>
            <a:r>
              <a:rPr lang="en-IN" sz="2400" b="1" dirty="0"/>
              <a:t>Spontaneous disappearance occurs within a few months after discontinuation of the drug </a:t>
            </a:r>
            <a:endParaRPr lang="en-IN" sz="24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39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7127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Idiopathic Gingival </a:t>
            </a:r>
            <a:r>
              <a:rPr lang="en-US" sz="2400" b="1" dirty="0" smtClean="0"/>
              <a:t>enlargement</a:t>
            </a:r>
          </a:p>
          <a:p>
            <a:pPr lvl="0" algn="ctr">
              <a:lnSpc>
                <a:spcPct val="150000"/>
              </a:lnSpc>
              <a:buNone/>
            </a:pPr>
            <a:r>
              <a:rPr lang="en-US" sz="2400" b="1" u="sng" dirty="0" smtClean="0">
                <a:solidFill>
                  <a:srgbClr val="FF0000"/>
                </a:solidFill>
              </a:rPr>
              <a:t>PART-III</a:t>
            </a:r>
            <a:endParaRPr lang="en-IN" sz="2400" b="1" u="sng" dirty="0">
              <a:solidFill>
                <a:srgbClr val="FF0000"/>
              </a:solidFill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Enlargements associated with systemic diseases or </a:t>
            </a:r>
            <a:r>
              <a:rPr lang="en-US" sz="2400" b="1" dirty="0" smtClean="0"/>
              <a:t>conditions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Neoplastic enlargements</a:t>
            </a:r>
            <a:endParaRPr lang="en-IN" sz="2400" b="1" dirty="0"/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False </a:t>
            </a:r>
            <a:r>
              <a:rPr lang="en-US" sz="2400" b="1" dirty="0" smtClean="0"/>
              <a:t>enlargement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Summary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Reference </a:t>
            </a:r>
            <a:endParaRPr lang="en-IN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77239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76664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en-IN" sz="2400" b="1" baseline="30000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316" y="1988840"/>
            <a:ext cx="7229076" cy="4305843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41415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120680"/>
          </a:xfrm>
          <a:solidFill>
            <a:schemeClr val="accent5">
              <a:lumMod val="40000"/>
              <a:lumOff val="60000"/>
              <a:alpha val="6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7030A0"/>
                </a:solidFill>
              </a:rPr>
              <a:t>Histologically: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Pronounced hyperplasia of the connective tissue and epithelium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 </a:t>
            </a:r>
            <a:r>
              <a:rPr lang="en-IN" sz="2400" b="1" dirty="0" err="1" smtClean="0"/>
              <a:t>Acanthosis</a:t>
            </a:r>
            <a:r>
              <a:rPr lang="en-IN" sz="2400" b="1" dirty="0" smtClean="0"/>
              <a:t> of the epithelium, and elongated rete pegs extend deep into the connective tissue, which exhibits densely arranged collagen bundles with an increase in the number of fibroblasts and new blood vessels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An abundance of amorphous ground substance has also been reported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b="1" dirty="0" smtClean="0"/>
              <a:t>				</a:t>
            </a:r>
            <a:endParaRPr lang="en-IN" sz="2400" b="1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IN" sz="2400" dirty="0" smtClean="0"/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dirty="0" smtClean="0"/>
              <a:t> </a:t>
            </a:r>
            <a:endParaRPr lang="en-IN" sz="2400" b="1" baseline="30000" dirty="0">
              <a:solidFill>
                <a:srgbClr val="7030A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9657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Cyclosporine enlargements usually have a more highly vascularized connective tissue with foci of chronic inflammatory cells, particularly plasma </a:t>
            </a:r>
            <a:r>
              <a:rPr lang="en-US" sz="2400" b="1" dirty="0" smtClean="0"/>
              <a:t>cells</a:t>
            </a:r>
            <a:r>
              <a:rPr lang="en-US" sz="2400" b="1" dirty="0" smtClean="0">
                <a:solidFill>
                  <a:srgbClr val="92D050"/>
                </a:solidFill>
              </a:rPr>
              <a:t>		</a:t>
            </a:r>
            <a:endParaRPr lang="en-US" sz="2400" b="1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/>
              <a:t>Recurring </a:t>
            </a:r>
            <a:r>
              <a:rPr lang="en-US" sz="2400" b="1" dirty="0" err="1" smtClean="0"/>
              <a:t>phenytoin</a:t>
            </a:r>
            <a:r>
              <a:rPr lang="en-US" sz="2400" b="1" dirty="0" smtClean="0"/>
              <a:t> enlargements appear as granulation tissue composed of numerous young capillaries and fibroblasts and irregularly arranged collagen fibrils with occasional lymphocytes </a:t>
            </a:r>
            <a:r>
              <a:rPr lang="en-US" sz="2400" b="1" dirty="0">
                <a:solidFill>
                  <a:srgbClr val="92D050"/>
                </a:solidFill>
              </a:rPr>
              <a:t>	</a:t>
            </a:r>
            <a:r>
              <a:rPr lang="en-US" sz="2400" b="1" dirty="0" smtClean="0">
                <a:solidFill>
                  <a:srgbClr val="92D050"/>
                </a:solidFill>
              </a:rPr>
              <a:t>				</a:t>
            </a:r>
            <a:endParaRPr lang="en-US" sz="24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IN" sz="2400" b="1" dirty="0" smtClean="0"/>
              <a:t>				</a:t>
            </a:r>
            <a:endParaRPr lang="en-IN" sz="24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79721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752528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The “mature”-phenytoin enlargement has a </a:t>
            </a:r>
            <a:r>
              <a:rPr lang="en-US" sz="2400" b="1" dirty="0" smtClean="0"/>
              <a:t>fibroblast-to-collagen ratio </a:t>
            </a:r>
            <a:r>
              <a:rPr lang="en-US" sz="2400" b="1" dirty="0"/>
              <a:t>that is equal to that of normal gingiva from normal </a:t>
            </a:r>
            <a:r>
              <a:rPr lang="en-US" sz="2400" b="1" dirty="0" smtClean="0"/>
              <a:t>individuals, which </a:t>
            </a:r>
            <a:r>
              <a:rPr lang="en-US" sz="2400" b="1" dirty="0"/>
              <a:t>suggests that, at some point in the development of the </a:t>
            </a:r>
            <a:r>
              <a:rPr lang="en-US" sz="2400" b="1" dirty="0" smtClean="0"/>
              <a:t>lesion, fibroblastic </a:t>
            </a:r>
            <a:r>
              <a:rPr lang="en-US" sz="2400" b="1" dirty="0"/>
              <a:t>proliferation must have been abnormally high</a:t>
            </a:r>
            <a:endParaRPr lang="en-IN" sz="2400" b="1" baseline="30000" dirty="0">
              <a:solidFill>
                <a:srgbClr val="FF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496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en-IN" b="1" dirty="0" smtClean="0">
                <a:solidFill>
                  <a:srgbClr val="C00000"/>
                </a:solidFill>
              </a:rPr>
              <a:t>PATHOGENESIS</a:t>
            </a:r>
            <a:br>
              <a:rPr lang="en-IN" b="1" dirty="0" smtClean="0">
                <a:solidFill>
                  <a:srgbClr val="C00000"/>
                </a:solidFill>
              </a:rPr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44</a:t>
            </a:fld>
            <a:endParaRPr lang="en-IN"/>
          </a:p>
        </p:txBody>
      </p:sp>
      <p:pic>
        <p:nvPicPr>
          <p:cNvPr id="3076" name="Picture 4" descr="https://www.ncbi.nlm.nih.gov/corecgi/tileshop/tileshop.fcgi?p=PMC3&amp;id=363385&amp;s=65&amp;r=1&amp;c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67839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45248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GE is one of the commonly encountered entity in the clinic &amp; has various implications like niches for infection &amp; </a:t>
            </a:r>
            <a:r>
              <a:rPr lang="en-IN" sz="2400" b="1" dirty="0" err="1" smtClean="0"/>
              <a:t>esthetic</a:t>
            </a:r>
            <a:r>
              <a:rPr lang="en-IN" sz="2400" b="1" dirty="0" smtClean="0"/>
              <a:t> concern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 Diagnosis of the exact nature of enlargement &amp; etiologic factor plays a critical role in elimination of exaggerated lesions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45</a:t>
            </a:fld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1285852" y="428604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800" b="1" u="sng" dirty="0" smtClean="0">
                <a:latin typeface="Times New Roman" pitchFamily="18" charset="0"/>
                <a:cs typeface="Times New Roman" pitchFamily="18" charset="0"/>
              </a:rPr>
              <a:t>SUMMARY </a:t>
            </a:r>
            <a:endParaRPr lang="en-IN" sz="4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4764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REFERENCE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Newman MG, Takei HH, </a:t>
            </a:r>
            <a:r>
              <a:rPr lang="en-US" sz="2400" dirty="0" err="1" smtClean="0">
                <a:solidFill>
                  <a:schemeClr val="tx1"/>
                </a:solidFill>
              </a:rPr>
              <a:t>Klokkevold</a:t>
            </a:r>
            <a:r>
              <a:rPr lang="en-US" sz="2400" dirty="0" smtClean="0">
                <a:solidFill>
                  <a:schemeClr val="tx1"/>
                </a:solidFill>
              </a:rPr>
              <a:t> PR, Carranza FA. Carranza’s clinical </a:t>
            </a:r>
            <a:r>
              <a:rPr lang="en-US" sz="2400" dirty="0" err="1" smtClean="0">
                <a:solidFill>
                  <a:schemeClr val="tx1"/>
                </a:solidFill>
              </a:rPr>
              <a:t>periodontology</a:t>
            </a:r>
            <a:r>
              <a:rPr lang="en-US" sz="2400" dirty="0" smtClean="0">
                <a:solidFill>
                  <a:schemeClr val="tx1"/>
                </a:solidFill>
              </a:rPr>
              <a:t>, 10th ed. Saunders Elsevier; 2007.</a:t>
            </a:r>
          </a:p>
          <a:p>
            <a:pPr algn="just"/>
            <a:r>
              <a:rPr lang="en-US" sz="2400" dirty="0" err="1" smtClean="0">
                <a:solidFill>
                  <a:schemeClr val="tx1"/>
                </a:solidFill>
              </a:rPr>
              <a:t>Lindhe</a:t>
            </a:r>
            <a:r>
              <a:rPr lang="en-US" sz="2400" dirty="0" smtClean="0">
                <a:solidFill>
                  <a:schemeClr val="tx1"/>
                </a:solidFill>
              </a:rPr>
              <a:t> J, Lang NP and </a:t>
            </a:r>
            <a:r>
              <a:rPr lang="en-US" sz="2400" dirty="0" err="1" smtClean="0">
                <a:solidFill>
                  <a:schemeClr val="tx1"/>
                </a:solidFill>
              </a:rPr>
              <a:t>Karring</a:t>
            </a:r>
            <a:r>
              <a:rPr lang="en-US" sz="2400" dirty="0" smtClean="0">
                <a:solidFill>
                  <a:schemeClr val="tx1"/>
                </a:solidFill>
              </a:rPr>
              <a:t> T. Clinical </a:t>
            </a:r>
            <a:r>
              <a:rPr lang="en-US" sz="2400" dirty="0" err="1" smtClean="0">
                <a:solidFill>
                  <a:schemeClr val="tx1"/>
                </a:solidFill>
              </a:rPr>
              <a:t>Periodontology</a:t>
            </a:r>
            <a:r>
              <a:rPr lang="en-US" sz="2400" dirty="0" smtClean="0">
                <a:solidFill>
                  <a:schemeClr val="tx1"/>
                </a:solidFill>
              </a:rPr>
              <a:t> and Implant Dentistry. 6th ed. Oxford (UK): Blackwell Publishing Ltd.; 2015.</a:t>
            </a:r>
          </a:p>
          <a:p>
            <a:pPr algn="just"/>
            <a:r>
              <a:rPr lang="en-US" sz="2400" dirty="0" smtClean="0">
                <a:solidFill>
                  <a:schemeClr val="tx1"/>
                </a:solidFill>
              </a:rPr>
              <a:t>Newman MG, Takei HH, </a:t>
            </a:r>
            <a:r>
              <a:rPr lang="en-US" sz="2400" dirty="0" err="1" smtClean="0">
                <a:solidFill>
                  <a:schemeClr val="tx1"/>
                </a:solidFill>
              </a:rPr>
              <a:t>Klokkevold</a:t>
            </a:r>
            <a:r>
              <a:rPr lang="en-US" sz="2400" dirty="0" smtClean="0">
                <a:solidFill>
                  <a:schemeClr val="tx1"/>
                </a:solidFill>
              </a:rPr>
              <a:t> PR, Carranza FA. Carranza’s clinical </a:t>
            </a:r>
            <a:r>
              <a:rPr lang="en-US" sz="2400" dirty="0" err="1" smtClean="0">
                <a:solidFill>
                  <a:schemeClr val="tx1"/>
                </a:solidFill>
              </a:rPr>
              <a:t>periodontology</a:t>
            </a:r>
            <a:r>
              <a:rPr lang="en-US" sz="2400" dirty="0" smtClean="0">
                <a:solidFill>
                  <a:schemeClr val="tx1"/>
                </a:solidFill>
              </a:rPr>
              <a:t>, 13th ed. Saunders Elsevier; 2018.</a:t>
            </a:r>
          </a:p>
          <a:p>
            <a:pPr algn="just"/>
            <a:endParaRPr lang="en-US" sz="2400" dirty="0" smtClean="0">
              <a:solidFill>
                <a:schemeClr val="tx1"/>
              </a:solidFill>
            </a:endParaRPr>
          </a:p>
          <a:p>
            <a:endParaRPr lang="en-IN" sz="2400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IN" sz="2400" i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46</a:t>
            </a:fld>
            <a:endParaRPr lang="en-IN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6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THANK YOU</a:t>
            </a:r>
            <a:endParaRPr lang="en-IN" sz="60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47</a:t>
            </a:fld>
            <a:endParaRPr lang="en-IN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INTRODUCTION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1904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09331"/>
          </a:xfrm>
          <a:solidFill>
            <a:schemeClr val="accent5">
              <a:lumMod val="40000"/>
              <a:lumOff val="60000"/>
              <a:alpha val="46000"/>
            </a:schemeClr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Increase in size of gingiva is termed as gingival enlargement. </a:t>
            </a:r>
            <a:endParaRPr lang="en-IN" sz="2400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Synonyms:  </a:t>
            </a:r>
            <a:r>
              <a:rPr lang="en-US" sz="2400" b="1" dirty="0" smtClean="0"/>
              <a:t>Gingival </a:t>
            </a:r>
            <a:r>
              <a:rPr lang="en-US" sz="2400" b="1" dirty="0"/>
              <a:t>overgrowth</a:t>
            </a:r>
            <a:endParaRPr lang="en-IN" sz="2400" b="1" dirty="0"/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>
                <a:solidFill>
                  <a:schemeClr val="accent6">
                    <a:lumMod val="50000"/>
                  </a:schemeClr>
                </a:solidFill>
              </a:rPr>
              <a:t>Old terms:  </a:t>
            </a:r>
            <a:r>
              <a:rPr lang="en-US" sz="2400" b="1" dirty="0" smtClean="0"/>
              <a:t>Hypertrophic gingivitis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400" b="1" dirty="0" smtClean="0"/>
              <a:t>		Gingival hyperplasia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IN" sz="2400" b="1" dirty="0" smtClean="0"/>
              <a:t>The </a:t>
            </a:r>
            <a:r>
              <a:rPr lang="en-IN" sz="2400" b="1" dirty="0"/>
              <a:t>different types of </a:t>
            </a:r>
            <a:r>
              <a:rPr lang="en-IN" sz="2400" b="1" dirty="0" smtClean="0"/>
              <a:t>gingival overgrowth </a:t>
            </a:r>
            <a:r>
              <a:rPr lang="en-IN" sz="2400" b="1" dirty="0"/>
              <a:t>vary according to the etiologic factors and pathologic processes that produce </a:t>
            </a:r>
            <a:r>
              <a:rPr lang="en-IN" sz="2400" b="1" dirty="0" smtClean="0"/>
              <a:t>them.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en-IN" sz="24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16919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016"/>
            <a:ext cx="5544616" cy="66923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94998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633267"/>
          </a:xfr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FF0000"/>
                </a:solidFill>
              </a:rPr>
              <a:t>Hyperplastic, hypertrophic, and fibrotic </a:t>
            </a:r>
            <a:r>
              <a:rPr lang="en-US" sz="2800" dirty="0"/>
              <a:t>changes are observed </a:t>
            </a:r>
            <a:r>
              <a:rPr lang="en-US" sz="2800" dirty="0" smtClean="0"/>
              <a:t>during gingival </a:t>
            </a:r>
            <a:r>
              <a:rPr lang="en-US" sz="2800" dirty="0"/>
              <a:t>enlargement and cannot be accurately differentiated.</a:t>
            </a:r>
            <a:endParaRPr lang="en-IN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80948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CLASSIFICATION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7502D-4500-4161-A94F-C02DC09608B1}" type="slidenum">
              <a:rPr lang="en-IN" smtClean="0"/>
              <a:pPr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9008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6095</TotalTime>
  <Words>1428</Words>
  <Application>Microsoft Office PowerPoint</Application>
  <PresentationFormat>On-screen Show (4:3)</PresentationFormat>
  <Paragraphs>248</Paragraphs>
  <Slides>47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GINGIVAL ENLARGEMENT</vt:lpstr>
      <vt:lpstr>SPECIFIC LEARNING OBJECTIVES</vt:lpstr>
      <vt:lpstr>CONTENT</vt:lpstr>
      <vt:lpstr>Slide 4</vt:lpstr>
      <vt:lpstr>INTRODUCTION</vt:lpstr>
      <vt:lpstr>Slide 6</vt:lpstr>
      <vt:lpstr>Slide 7</vt:lpstr>
      <vt:lpstr>Slide 8</vt:lpstr>
      <vt:lpstr>CLASSIFICATION</vt:lpstr>
      <vt:lpstr>Slide 10</vt:lpstr>
      <vt:lpstr>Slide 11</vt:lpstr>
      <vt:lpstr>Slide 12</vt:lpstr>
      <vt:lpstr>Slide 13</vt:lpstr>
      <vt:lpstr>Slide 14</vt:lpstr>
      <vt:lpstr>INFLAMMATORY ENLARGMENT</vt:lpstr>
      <vt:lpstr>Slide 16</vt:lpstr>
      <vt:lpstr>CHRONIC INFLAMMATORY ENLARGMENT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ACUTE INFLAMMATORY ENLARGMENT</vt:lpstr>
      <vt:lpstr>Slide 26</vt:lpstr>
      <vt:lpstr>Slide 27</vt:lpstr>
      <vt:lpstr>Slide 28</vt:lpstr>
      <vt:lpstr>Slide 29</vt:lpstr>
      <vt:lpstr>Slide 30</vt:lpstr>
      <vt:lpstr>Slide 31</vt:lpstr>
      <vt:lpstr>DRUG INDUCED GINGIVAL ENLARGMENT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PATHOGENESIS </vt:lpstr>
      <vt:lpstr>Slide 45</vt:lpstr>
      <vt:lpstr>REFERENCE</vt:lpstr>
      <vt:lpstr>Slide 47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GINGIVAL ENLARGEMENT</dc:title>
  <dc:creator>vikas diwan</dc:creator>
  <cp:lastModifiedBy>dell</cp:lastModifiedBy>
  <cp:revision>436</cp:revision>
  <dcterms:created xsi:type="dcterms:W3CDTF">2014-11-10T04:07:38Z</dcterms:created>
  <dcterms:modified xsi:type="dcterms:W3CDTF">2023-02-16T09:37:12Z</dcterms:modified>
</cp:coreProperties>
</file>